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91" autoAdjust="0"/>
    <p:restoredTop sz="90444" autoAdjust="0"/>
  </p:normalViewPr>
  <p:slideViewPr>
    <p:cSldViewPr>
      <p:cViewPr varScale="1">
        <p:scale>
          <a:sx n="76" d="100"/>
          <a:sy n="76" d="100"/>
        </p:scale>
        <p:origin x="-2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CA">
                <a:latin typeface="Times New Roman" pitchFamily="18" charset="0"/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>
                <a:latin typeface="Times New Roman" pitchFamily="18" charset="0"/>
              </a:endParaRPr>
            </a:p>
          </p:txBody>
        </p:sp>
      </p:grpSp>
      <p:sp>
        <p:nvSpPr>
          <p:cNvPr id="4101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FB894-1D52-4AD1-9937-FA102B996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815FC-605E-4B02-8C1C-3E4907565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C5DCB-15BC-4884-B05E-191ACF880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DD0AF-9E64-48BE-B3A1-F442E3F2A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807B8-AC52-4E7A-BB6D-9167D55C9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A9922-C75E-4317-82F1-D7961FE69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9EE46-4B06-4D8D-80AD-366B0CB9D3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AC0F7-A3B2-4DAC-AF07-A59687137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E50CB-6C87-482E-9B5E-AEA03260D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CE88D-2C2A-429A-A878-9A221F3624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59469-2CBC-4E6C-8EF1-2BF45C754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026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5" name="Freeform 1027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CA">
                <a:latin typeface="Times New Roman" pitchFamily="18" charset="0"/>
              </a:endParaRPr>
            </a:p>
          </p:txBody>
        </p:sp>
        <p:sp>
          <p:nvSpPr>
            <p:cNvPr id="3076" name="Arc 1028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>
                <a:latin typeface="Times New Roman" pitchFamily="18" charset="0"/>
              </a:endParaRPr>
            </a:p>
          </p:txBody>
        </p:sp>
      </p:grpSp>
      <p:sp>
        <p:nvSpPr>
          <p:cNvPr id="3077" name="Rectangle 102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103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0" name="Rectangle 103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D67EE11F-D6D1-430D-AD5F-9E19A527BC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3" name="Rectangle 10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752600"/>
            <a:ext cx="8610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2"/>
                </a:solidFill>
              </a:rPr>
              <a:t/>
            </a:r>
            <a:br>
              <a:rPr lang="en-US" dirty="0" smtClean="0">
                <a:solidFill>
                  <a:schemeClr val="bg2"/>
                </a:solidFill>
              </a:rPr>
            </a:br>
            <a:r>
              <a:rPr lang="en-US" dirty="0" smtClean="0">
                <a:solidFill>
                  <a:schemeClr val="bg2"/>
                </a:solidFill>
              </a:rPr>
              <a:t>Lesson 5</a:t>
            </a:r>
            <a:br>
              <a:rPr lang="en-US" dirty="0" smtClean="0">
                <a:solidFill>
                  <a:schemeClr val="bg2"/>
                </a:solidFill>
              </a:rPr>
            </a:br>
            <a:r>
              <a:rPr lang="en-US" dirty="0" smtClean="0">
                <a:solidFill>
                  <a:schemeClr val="bg2"/>
                </a:solidFill>
              </a:rPr>
              <a:t>Beethoven </a:t>
            </a:r>
            <a:r>
              <a:rPr lang="en-US" dirty="0" smtClean="0">
                <a:solidFill>
                  <a:schemeClr val="bg2"/>
                </a:solidFill>
              </a:rPr>
              <a:t>Copycat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bg2"/>
                </a:solidFill>
              </a:rPr>
              <a:t>Learning from the Master</a:t>
            </a:r>
          </a:p>
        </p:txBody>
      </p:sp>
      <p:sp>
        <p:nvSpPr>
          <p:cNvPr id="1028" name="Text Box 7"/>
          <p:cNvSpPr txBox="1">
            <a:spLocks noChangeArrowheads="1"/>
          </p:cNvSpPr>
          <p:nvPr/>
        </p:nvSpPr>
        <p:spPr bwMode="auto">
          <a:xfrm>
            <a:off x="304800" y="3352800"/>
            <a:ext cx="88392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charset="2"/>
              <a:buNone/>
            </a:pPr>
            <a:r>
              <a:rPr lang="en-US">
                <a:solidFill>
                  <a:schemeClr val="bg2"/>
                </a:solidFill>
                <a:latin typeface="Arial" charset="0"/>
                <a:cs typeface="Times New Roman" pitchFamily="16" charset="0"/>
              </a:rPr>
              <a:t>Listen to the first two lines of this melody by Beethoven.</a:t>
            </a:r>
          </a:p>
          <a:p>
            <a:pPr lvl="1">
              <a:spcBef>
                <a:spcPct val="50000"/>
              </a:spcBef>
              <a:buFont typeface="Wingdings" charset="2"/>
              <a:buChar char="§"/>
            </a:pPr>
            <a:r>
              <a:rPr lang="en-US">
                <a:solidFill>
                  <a:schemeClr val="bg2"/>
                </a:solidFill>
                <a:latin typeface="Arial" charset="0"/>
                <a:cs typeface="Times New Roman" pitchFamily="16" charset="0"/>
              </a:rPr>
              <a:t>  How are these two phrases the same? How are they different? </a:t>
            </a:r>
          </a:p>
        </p:txBody>
      </p:sp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6096000" y="36576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CA"/>
          </a:p>
        </p:txBody>
      </p:sp>
      <p:graphicFrame>
        <p:nvGraphicFramePr>
          <p:cNvPr id="2" name="Object 1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85800" y="1143000"/>
          <a:ext cx="381000" cy="590550"/>
        </p:xfrm>
        <a:graphic>
          <a:graphicData uri="http://schemas.openxmlformats.org/presentationml/2006/ole">
            <p:oleObj spid="_x0000_s1026" name="Wave Sound" showAsIcon="1" r:id="rId3" imgW="380880" imgH="590400" progId="SoundRec">
              <p:embed/>
            </p:oleObj>
          </a:graphicData>
        </a:graphic>
      </p:graphicFrame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4648200"/>
            <a:ext cx="8763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  <a:cs typeface="Times New Roman" pitchFamily="16" charset="0"/>
              </a:rPr>
              <a:t>The last measures in each line are different.  One ends with  the notes </a:t>
            </a:r>
            <a:r>
              <a:rPr lang="en-US">
                <a:solidFill>
                  <a:schemeClr val="bg1"/>
                </a:solidFill>
                <a:latin typeface="Arial" charset="0"/>
                <a:cs typeface="Times New Roman" pitchFamily="16" charset="0"/>
              </a:rPr>
              <a:t>B A A </a:t>
            </a:r>
            <a:r>
              <a:rPr lang="en-US">
                <a:solidFill>
                  <a:schemeClr val="hlink"/>
                </a:solidFill>
                <a:latin typeface="Arial" charset="0"/>
                <a:cs typeface="Times New Roman" pitchFamily="16" charset="0"/>
              </a:rPr>
              <a:t>while the other ends with the notes </a:t>
            </a:r>
            <a:r>
              <a:rPr lang="en-US">
                <a:solidFill>
                  <a:schemeClr val="bg1"/>
                </a:solidFill>
                <a:latin typeface="Arial" charset="0"/>
                <a:cs typeface="Times New Roman" pitchFamily="16" charset="0"/>
              </a:rPr>
              <a:t>A G G/</a:t>
            </a:r>
            <a:r>
              <a:rPr lang="en-US">
                <a:solidFill>
                  <a:schemeClr val="accent1"/>
                </a:solidFill>
                <a:latin typeface="Arial" charset="0"/>
                <a:cs typeface="Times New Roman" pitchFamily="16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457200" y="5638800"/>
            <a:ext cx="7848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Arial" charset="0"/>
                <a:cs typeface="Times New Roman" pitchFamily="16" charset="0"/>
              </a:rPr>
              <a:t>We would say that the first line was </a:t>
            </a:r>
            <a:r>
              <a:rPr lang="en-US">
                <a:solidFill>
                  <a:schemeClr val="accent1"/>
                </a:solidFill>
                <a:latin typeface="Arial" charset="0"/>
                <a:cs typeface="Times New Roman" pitchFamily="16" charset="0"/>
              </a:rPr>
              <a:t>a</a:t>
            </a:r>
            <a:r>
              <a:rPr lang="en-US">
                <a:solidFill>
                  <a:schemeClr val="bg2"/>
                </a:solidFill>
                <a:latin typeface="Arial" charset="0"/>
                <a:cs typeface="Times New Roman" pitchFamily="16" charset="0"/>
              </a:rPr>
              <a:t> and the second line was </a:t>
            </a:r>
            <a:r>
              <a:rPr lang="en-US">
                <a:solidFill>
                  <a:schemeClr val="bg1"/>
                </a:solidFill>
                <a:latin typeface="Arial" charset="0"/>
                <a:cs typeface="Times New Roman" pitchFamily="16" charset="0"/>
              </a:rPr>
              <a:t>a’ (a prime).</a:t>
            </a:r>
            <a:endParaRPr lang="en-US">
              <a:solidFill>
                <a:schemeClr val="bg1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032" name="Picture 10" descr="Joyful joyful first two lines.jpg"/>
          <p:cNvPicPr>
            <a:picLocks noChangeAspect="1"/>
          </p:cNvPicPr>
          <p:nvPr/>
        </p:nvPicPr>
        <p:blipFill>
          <a:blip r:embed="rId4" cstate="print"/>
          <a:srcRect l="-391" r="13672" b="50000"/>
          <a:stretch>
            <a:fillRect/>
          </a:stretch>
        </p:blipFill>
        <p:spPr bwMode="auto">
          <a:xfrm>
            <a:off x="1357313" y="1524000"/>
            <a:ext cx="592931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0" grpId="0" autoUpdateAnimBg="0"/>
      <p:bldP spid="104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533400" y="533400"/>
            <a:ext cx="807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Arial" charset="0"/>
              </a:rPr>
              <a:t>Listen to the next two lines of music.  Are they the same or different than the first two lines?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09600" y="4191000"/>
            <a:ext cx="8001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That’s right – the third line is different than the rest and so we call it </a:t>
            </a:r>
            <a:r>
              <a:rPr lang="en-US" b="1">
                <a:solidFill>
                  <a:schemeClr val="accent1"/>
                </a:solidFill>
                <a:latin typeface="Arial" charset="0"/>
              </a:rPr>
              <a:t>b</a:t>
            </a:r>
            <a:r>
              <a:rPr lang="en-US" b="1">
                <a:solidFill>
                  <a:schemeClr val="hlink"/>
                </a:solidFill>
                <a:latin typeface="Arial" charset="0"/>
              </a:rPr>
              <a:t>.  </a:t>
            </a:r>
            <a:r>
              <a:rPr lang="en-US">
                <a:solidFill>
                  <a:schemeClr val="hlink"/>
                </a:solidFill>
                <a:latin typeface="Arial" charset="0"/>
              </a:rPr>
              <a:t>The last line is the same as the second so we call it </a:t>
            </a:r>
            <a:r>
              <a:rPr lang="en-US" b="1">
                <a:solidFill>
                  <a:schemeClr val="accent1"/>
                </a:solidFill>
                <a:latin typeface="Arial" charset="0"/>
              </a:rPr>
              <a:t>a’</a:t>
            </a:r>
            <a:r>
              <a:rPr lang="en-US">
                <a:solidFill>
                  <a:schemeClr val="hlink"/>
                </a:solidFill>
                <a:latin typeface="Arial" charset="0"/>
              </a:rPr>
              <a:t>. </a:t>
            </a:r>
            <a:r>
              <a:rPr lang="en-US">
                <a:solidFill>
                  <a:schemeClr val="bg2"/>
                </a:solidFill>
                <a:latin typeface="Arial" charset="0"/>
              </a:rPr>
              <a:t>			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295400" y="5334000"/>
            <a:ext cx="670560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Arial" charset="0"/>
              </a:rPr>
              <a:t>We say that the form of the whole piece is…</a:t>
            </a:r>
          </a:p>
          <a:p>
            <a:pPr>
              <a:spcBef>
                <a:spcPct val="50000"/>
              </a:spcBef>
            </a:pPr>
            <a:r>
              <a:rPr lang="en-US" sz="3600">
                <a:solidFill>
                  <a:schemeClr val="hlink"/>
                </a:solidFill>
                <a:latin typeface="Arial Narrow" pitchFamily="34" charset="0"/>
              </a:rPr>
              <a:t>			a a’ b a’</a:t>
            </a:r>
          </a:p>
        </p:txBody>
      </p:sp>
      <p:graphicFrame>
        <p:nvGraphicFramePr>
          <p:cNvPr id="2050" name="Object 9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85800" y="1600200"/>
          <a:ext cx="381000" cy="590550"/>
        </p:xfrm>
        <a:graphic>
          <a:graphicData uri="http://schemas.openxmlformats.org/presentationml/2006/ole">
            <p:oleObj spid="_x0000_s2050" name="Wave Sound" showAsIcon="1" r:id="rId3" imgW="380880" imgH="590400" progId="SoundRec">
              <p:embed/>
            </p:oleObj>
          </a:graphicData>
        </a:graphic>
      </p:graphicFrame>
      <p:pic>
        <p:nvPicPr>
          <p:cNvPr id="2054" name="Picture 6" descr="Joyful joyful last two lines.jpg"/>
          <p:cNvPicPr>
            <a:picLocks noChangeAspect="1"/>
          </p:cNvPicPr>
          <p:nvPr/>
        </p:nvPicPr>
        <p:blipFill>
          <a:blip r:embed="rId4" cstate="print"/>
          <a:srcRect r="16016" b="53751"/>
          <a:stretch>
            <a:fillRect/>
          </a:stretch>
        </p:blipFill>
        <p:spPr bwMode="auto">
          <a:xfrm>
            <a:off x="1285875" y="1500188"/>
            <a:ext cx="6572250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  <p:bldP spid="512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7"/>
          <p:cNvSpPr txBox="1">
            <a:spLocks noChangeArrowheads="1"/>
          </p:cNvSpPr>
          <p:nvPr/>
        </p:nvSpPr>
        <p:spPr bwMode="auto">
          <a:xfrm>
            <a:off x="457200" y="2463800"/>
            <a:ext cx="45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chemeClr val="hlink"/>
                </a:solidFill>
              </a:rPr>
              <a:t>a</a:t>
            </a:r>
          </a:p>
        </p:txBody>
      </p:sp>
      <p:sp>
        <p:nvSpPr>
          <p:cNvPr id="3076" name="Text Box 9"/>
          <p:cNvSpPr txBox="1">
            <a:spLocks noChangeArrowheads="1"/>
          </p:cNvSpPr>
          <p:nvPr/>
        </p:nvSpPr>
        <p:spPr bwMode="auto">
          <a:xfrm>
            <a:off x="457200" y="342265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chemeClr val="hlink"/>
                </a:solidFill>
              </a:rPr>
              <a:t>a’</a:t>
            </a:r>
          </a:p>
        </p:txBody>
      </p:sp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57200" y="4413250"/>
            <a:ext cx="53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chemeClr val="hlink"/>
                </a:solidFill>
              </a:rPr>
              <a:t>b</a:t>
            </a:r>
          </a:p>
        </p:txBody>
      </p:sp>
      <p:sp>
        <p:nvSpPr>
          <p:cNvPr id="3078" name="Text Box 11"/>
          <p:cNvSpPr txBox="1">
            <a:spLocks noChangeArrowheads="1"/>
          </p:cNvSpPr>
          <p:nvPr/>
        </p:nvSpPr>
        <p:spPr bwMode="auto">
          <a:xfrm>
            <a:off x="457200" y="53594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chemeClr val="hlink"/>
                </a:solidFill>
              </a:rPr>
              <a:t>a’</a:t>
            </a:r>
          </a:p>
        </p:txBody>
      </p:sp>
      <p:sp>
        <p:nvSpPr>
          <p:cNvPr id="3079" name="Text Box 12"/>
          <p:cNvSpPr txBox="1">
            <a:spLocks noChangeArrowheads="1"/>
          </p:cNvSpPr>
          <p:nvPr/>
        </p:nvSpPr>
        <p:spPr bwMode="auto">
          <a:xfrm>
            <a:off x="304800" y="471488"/>
            <a:ext cx="8534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2"/>
                </a:solidFill>
              </a:rPr>
              <a:t>ODE TO JOY</a:t>
            </a:r>
          </a:p>
        </p:txBody>
      </p:sp>
      <p:sp>
        <p:nvSpPr>
          <p:cNvPr id="3080" name="Text Box 13"/>
          <p:cNvSpPr txBox="1">
            <a:spLocks noChangeArrowheads="1"/>
          </p:cNvSpPr>
          <p:nvPr/>
        </p:nvSpPr>
        <p:spPr bwMode="auto">
          <a:xfrm>
            <a:off x="685800" y="1082675"/>
            <a:ext cx="7924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Arial" charset="0"/>
              </a:rPr>
              <a:t>Listen to the sound file and track the notes with your finger as you listen to the melody.</a:t>
            </a:r>
          </a:p>
        </p:txBody>
      </p:sp>
      <p:graphicFrame>
        <p:nvGraphicFramePr>
          <p:cNvPr id="3074" name="Object 16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57200" y="2057400"/>
          <a:ext cx="381000" cy="590550"/>
        </p:xfrm>
        <a:graphic>
          <a:graphicData uri="http://schemas.openxmlformats.org/presentationml/2006/ole">
            <p:oleObj spid="_x0000_s3074" name="Wave Sound" showAsIcon="1" r:id="rId3" imgW="380880" imgH="590400" progId="SoundRec">
              <p:embed/>
            </p:oleObj>
          </a:graphicData>
        </a:graphic>
      </p:graphicFrame>
      <p:pic>
        <p:nvPicPr>
          <p:cNvPr id="3081" name="Picture 9" descr="Joyful joyful four lines.jpg"/>
          <p:cNvPicPr>
            <a:picLocks noChangeAspect="1"/>
          </p:cNvPicPr>
          <p:nvPr/>
        </p:nvPicPr>
        <p:blipFill>
          <a:blip r:embed="rId4" cstate="print"/>
          <a:srcRect r="14453" b="13750"/>
          <a:stretch>
            <a:fillRect/>
          </a:stretch>
        </p:blipFill>
        <p:spPr bwMode="auto">
          <a:xfrm>
            <a:off x="1214438" y="2357438"/>
            <a:ext cx="623570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534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bg2"/>
                </a:solidFill>
              </a:rPr>
              <a:t>Playing Copycat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3400" y="1752600"/>
            <a:ext cx="8077200" cy="469423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2200" dirty="0">
                <a:solidFill>
                  <a:schemeClr val="bg2"/>
                </a:solidFill>
                <a:latin typeface="Arial" charset="0"/>
              </a:rPr>
              <a:t>Using the </a:t>
            </a:r>
            <a:r>
              <a:rPr lang="en-US" sz="2200" dirty="0">
                <a:solidFill>
                  <a:schemeClr val="bg1">
                    <a:lumMod val="60000"/>
                    <a:lumOff val="40000"/>
                  </a:schemeClr>
                </a:solidFill>
                <a:latin typeface="Arial" charset="0"/>
              </a:rPr>
              <a:t>rhythmic pattern </a:t>
            </a:r>
            <a:r>
              <a:rPr lang="en-US" sz="2200" dirty="0">
                <a:solidFill>
                  <a:schemeClr val="bg2"/>
                </a:solidFill>
                <a:latin typeface="Arial" charset="0"/>
              </a:rPr>
              <a:t>of this piece and the form – </a:t>
            </a:r>
            <a:r>
              <a:rPr lang="en-US" sz="2200" dirty="0" err="1">
                <a:solidFill>
                  <a:schemeClr val="hlink"/>
                </a:solidFill>
                <a:latin typeface="Arial" charset="0"/>
              </a:rPr>
              <a:t>aa’ba</a:t>
            </a:r>
            <a:r>
              <a:rPr lang="en-US" sz="2200" dirty="0">
                <a:solidFill>
                  <a:schemeClr val="hlink"/>
                </a:solidFill>
                <a:latin typeface="Arial" charset="0"/>
              </a:rPr>
              <a:t>’</a:t>
            </a:r>
            <a:r>
              <a:rPr lang="en-US" sz="2200" dirty="0">
                <a:solidFill>
                  <a:schemeClr val="bg2"/>
                </a:solidFill>
                <a:latin typeface="Arial" charset="0"/>
              </a:rPr>
              <a:t>, you are now going to write an  original composition using the notes </a:t>
            </a:r>
            <a:r>
              <a:rPr lang="en-US" sz="2200" dirty="0">
                <a:solidFill>
                  <a:schemeClr val="bg2"/>
                </a:solidFill>
                <a:latin typeface="Arial" charset="0"/>
              </a:rPr>
              <a:t>G, A, B, C and D.</a:t>
            </a:r>
            <a:endParaRPr lang="en-US" sz="2200" dirty="0">
              <a:solidFill>
                <a:schemeClr val="bg2"/>
              </a:solidFill>
              <a:latin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2200" dirty="0">
                <a:solidFill>
                  <a:schemeClr val="bg2"/>
                </a:solidFill>
                <a:latin typeface="Arial" charset="0"/>
              </a:rPr>
              <a:t> Notice that </a:t>
            </a:r>
            <a:r>
              <a:rPr lang="en-US" sz="2200" u="sng" dirty="0">
                <a:solidFill>
                  <a:schemeClr val="hlink"/>
                </a:solidFill>
                <a:latin typeface="Arial" charset="0"/>
              </a:rPr>
              <a:t>line 2 and line 4</a:t>
            </a:r>
            <a:r>
              <a:rPr lang="en-US" sz="2200" dirty="0">
                <a:solidFill>
                  <a:schemeClr val="bg2"/>
                </a:solidFill>
                <a:latin typeface="Arial" charset="0"/>
              </a:rPr>
              <a:t> finish on the home tone </a:t>
            </a:r>
            <a:r>
              <a:rPr lang="en-US" sz="2200" dirty="0">
                <a:solidFill>
                  <a:schemeClr val="bg2"/>
                </a:solidFill>
                <a:latin typeface="Arial" charset="0"/>
              </a:rPr>
              <a:t>“</a:t>
            </a:r>
            <a:r>
              <a:rPr lang="en-US" sz="2200" dirty="0">
                <a:solidFill>
                  <a:schemeClr val="hlink"/>
                </a:solidFill>
                <a:latin typeface="Arial" charset="0"/>
              </a:rPr>
              <a:t>G</a:t>
            </a:r>
            <a:r>
              <a:rPr lang="en-US" sz="2200" dirty="0">
                <a:solidFill>
                  <a:schemeClr val="bg2"/>
                </a:solidFill>
                <a:latin typeface="Arial" charset="0"/>
              </a:rPr>
              <a:t>”.  </a:t>
            </a:r>
            <a:r>
              <a:rPr lang="en-US" sz="2200" u="sng" dirty="0">
                <a:solidFill>
                  <a:schemeClr val="hlink"/>
                </a:solidFill>
                <a:latin typeface="Arial" charset="0"/>
              </a:rPr>
              <a:t>Line 1 and 3</a:t>
            </a:r>
            <a:r>
              <a:rPr lang="en-US" sz="2200" dirty="0">
                <a:solidFill>
                  <a:schemeClr val="bg2"/>
                </a:solidFill>
                <a:latin typeface="Arial" charset="0"/>
              </a:rPr>
              <a:t> finish on a note other than </a:t>
            </a:r>
            <a:r>
              <a:rPr lang="en-US" sz="2200" dirty="0">
                <a:solidFill>
                  <a:schemeClr val="bg2"/>
                </a:solidFill>
                <a:latin typeface="Arial" charset="0"/>
              </a:rPr>
              <a:t>“</a:t>
            </a:r>
            <a:r>
              <a:rPr lang="en-US" sz="2200" dirty="0">
                <a:solidFill>
                  <a:schemeClr val="hlink"/>
                </a:solidFill>
                <a:latin typeface="Arial" charset="0"/>
              </a:rPr>
              <a:t>G</a:t>
            </a:r>
            <a:r>
              <a:rPr lang="en-US" sz="2200" dirty="0">
                <a:solidFill>
                  <a:schemeClr val="bg2"/>
                </a:solidFill>
                <a:latin typeface="Arial" charset="0"/>
              </a:rPr>
              <a:t>”. </a:t>
            </a:r>
            <a:endParaRPr lang="en-US" sz="2200" dirty="0">
              <a:solidFill>
                <a:schemeClr val="bg2"/>
              </a:solidFill>
              <a:latin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2200" dirty="0">
                <a:solidFill>
                  <a:schemeClr val="bg2"/>
                </a:solidFill>
                <a:latin typeface="Arial" charset="0"/>
              </a:rPr>
              <a:t>Notice that the melody moves mostly by step up and down.  There are only a few skips in line 3. Beethoven created melodic contrast between the a and b sections by the way in which he used steps and skips.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2200" dirty="0">
                <a:solidFill>
                  <a:schemeClr val="bg2"/>
                </a:solidFill>
                <a:latin typeface="Arial" charset="0"/>
              </a:rPr>
              <a:t> You have one new rhythm               which is a dotted quarter note, followed by an eighth note.  This rhythmic figure gets </a:t>
            </a:r>
            <a:r>
              <a:rPr lang="en-US" sz="2200" u="sng" dirty="0">
                <a:solidFill>
                  <a:schemeClr val="hlink"/>
                </a:solidFill>
                <a:latin typeface="Arial" charset="0"/>
              </a:rPr>
              <a:t>two beats</a:t>
            </a:r>
            <a:r>
              <a:rPr lang="en-US" sz="2200" dirty="0">
                <a:solidFill>
                  <a:schemeClr val="hlink"/>
                </a:solidFill>
                <a:latin typeface="Arial" charset="0"/>
              </a:rPr>
              <a:t>.</a:t>
            </a:r>
            <a:r>
              <a:rPr lang="en-US" sz="2200" dirty="0">
                <a:solidFill>
                  <a:schemeClr val="bg2"/>
                </a:solidFill>
                <a:latin typeface="Arial" charset="0"/>
              </a:rPr>
              <a:t> </a:t>
            </a:r>
          </a:p>
        </p:txBody>
      </p:sp>
      <p:pic>
        <p:nvPicPr>
          <p:cNvPr id="7172" name="Picture 4" descr="dotted rhythm.jpg"/>
          <p:cNvPicPr>
            <a:picLocks noChangeAspect="1"/>
          </p:cNvPicPr>
          <p:nvPr/>
        </p:nvPicPr>
        <p:blipFill>
          <a:blip r:embed="rId2" cstate="print"/>
          <a:srcRect r="75781" b="80000"/>
          <a:stretch>
            <a:fillRect/>
          </a:stretch>
        </p:blipFill>
        <p:spPr bwMode="auto">
          <a:xfrm>
            <a:off x="4071938" y="5214938"/>
            <a:ext cx="83026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3" y="28575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>
                <a:solidFill>
                  <a:schemeClr val="bg2"/>
                </a:solidFill>
              </a:rPr>
              <a:t>Uploading Assignment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2938" y="1357313"/>
            <a:ext cx="8001000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CA" dirty="0">
                <a:solidFill>
                  <a:schemeClr val="bg2"/>
                </a:solidFill>
                <a:latin typeface="Times New Roman" pitchFamily="18" charset="0"/>
              </a:rPr>
              <a:t>Upload the final composition to Blackboard using the appropriate assignment drop box -</a:t>
            </a:r>
          </a:p>
          <a:p>
            <a:pPr>
              <a:defRPr/>
            </a:pPr>
            <a:r>
              <a:rPr lang="en-CA" dirty="0">
                <a:solidFill>
                  <a:schemeClr val="bg2"/>
                </a:solidFill>
                <a:latin typeface="Times New Roman" pitchFamily="18" charset="0"/>
              </a:rPr>
              <a:t>                       </a:t>
            </a:r>
            <a:r>
              <a:rPr lang="en-CA" b="1" dirty="0">
                <a:solidFill>
                  <a:schemeClr val="bg1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Composition Assignment </a:t>
            </a:r>
            <a:r>
              <a:rPr lang="en-CA" b="1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5.</a:t>
            </a:r>
            <a:endParaRPr lang="en-CA" b="1" dirty="0">
              <a:solidFill>
                <a:schemeClr val="bg1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CA" dirty="0">
                <a:solidFill>
                  <a:schemeClr val="bg2"/>
                </a:solidFill>
                <a:latin typeface="Times New Roman" pitchFamily="18" charset="0"/>
              </a:rPr>
              <a:t>Include a three sentence description of what you were trying to communicate as a composer.  What mood were you trying to create?  What were some of the challenges that you faced as a composer?  How did you solve these problems?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CA" dirty="0">
                <a:solidFill>
                  <a:schemeClr val="bg2"/>
                </a:solidFill>
                <a:latin typeface="Times New Roman" pitchFamily="18" charset="0"/>
              </a:rPr>
              <a:t>Include any questions that you might have for the instructor with this assignment.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CA" dirty="0">
                <a:solidFill>
                  <a:schemeClr val="bg2"/>
                </a:solidFill>
                <a:latin typeface="Times New Roman" pitchFamily="18" charset="0"/>
              </a:rPr>
              <a:t>The instructor will provide feedback which will be useful in completing Composition 6.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CA" dirty="0">
                <a:solidFill>
                  <a:schemeClr val="bg2"/>
                </a:solidFill>
                <a:latin typeface="Times New Roman" pitchFamily="18" charset="0"/>
              </a:rPr>
              <a:t>Please note that this assignment will </a:t>
            </a:r>
            <a:r>
              <a:rPr lang="en-CA" dirty="0">
                <a:solidFill>
                  <a:schemeClr val="bg2"/>
                </a:solidFill>
                <a:latin typeface="Times New Roman" pitchFamily="18" charset="0"/>
              </a:rPr>
              <a:t>be graded.  </a:t>
            </a:r>
            <a:endParaRPr lang="en-CA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Designs\Soaring.pot</Template>
  <TotalTime>389</TotalTime>
  <Words>408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Times New Roman</vt:lpstr>
      <vt:lpstr>Arial</vt:lpstr>
      <vt:lpstr>Wingdings</vt:lpstr>
      <vt:lpstr>Calibri</vt:lpstr>
      <vt:lpstr>Arial Narrow</vt:lpstr>
      <vt:lpstr>Soaring</vt:lpstr>
      <vt:lpstr>Wave Sound</vt:lpstr>
      <vt:lpstr> Lesson 5 Beethoven Copycat</vt:lpstr>
      <vt:lpstr>Learning from the Master</vt:lpstr>
      <vt:lpstr>Slide 3</vt:lpstr>
      <vt:lpstr>Slide 4</vt:lpstr>
      <vt:lpstr>Playing Copycat</vt:lpstr>
      <vt:lpstr>Uploading Assignment</vt:lpstr>
    </vt:vector>
  </TitlesOfParts>
  <Company>Acadia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Composition Activity</dc:title>
  <dc:creator>Acadia User</dc:creator>
  <cp:lastModifiedBy>Ruth</cp:lastModifiedBy>
  <cp:revision>38</cp:revision>
  <dcterms:created xsi:type="dcterms:W3CDTF">2001-03-15T21:02:41Z</dcterms:created>
  <dcterms:modified xsi:type="dcterms:W3CDTF">2010-08-10T18:23:03Z</dcterms:modified>
</cp:coreProperties>
</file>